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67" r:id="rId5"/>
    <p:sldId id="261" r:id="rId6"/>
    <p:sldId id="262" r:id="rId7"/>
    <p:sldId id="268" r:id="rId8"/>
    <p:sldId id="269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2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76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9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7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w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gif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机器视觉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图像处理基础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70" y="148590"/>
            <a:ext cx="4350385" cy="762635"/>
          </a:xfrm>
        </p:spPr>
        <p:txBody>
          <a:bodyPr>
            <a:normAutofit/>
          </a:bodyPr>
          <a:lstStyle/>
          <a:p>
            <a:r>
              <a:rPr 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图像的获取与处理流程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1424945" y="1057910"/>
            <a:ext cx="913130" cy="64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图像采集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244345" y="1057910"/>
            <a:ext cx="943610" cy="64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预处理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011675" y="1057910"/>
            <a:ext cx="1296670" cy="64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目标检测与识别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9817105" y="1057910"/>
            <a:ext cx="1127760" cy="647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处理与执行</a:t>
            </a: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29340" y="1997075"/>
            <a:ext cx="1705610" cy="1687830"/>
          </a:xfrm>
          <a:prstGeom prst="rect">
            <a:avLst/>
          </a:prstGeom>
        </p:spPr>
      </p:pic>
      <p:graphicFrame>
        <p:nvGraphicFramePr>
          <p:cNvPr id="25" name="对象 24"/>
          <p:cNvGraphicFramePr/>
          <p:nvPr>
            <p:extLst>
              <p:ext uri="{D42A27DB-BD31-4B8C-83A1-F6EECF244321}">
                <p14:modId xmlns:p14="http://schemas.microsoft.com/office/powerpoint/2010/main" val="2607191178"/>
              </p:ext>
            </p:extLst>
          </p:nvPr>
        </p:nvGraphicFramePr>
        <p:xfrm>
          <a:off x="624210" y="4417695"/>
          <a:ext cx="2513965" cy="1294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r:id="rId6" imgW="3790950" imgH="2006600" progId="Paint.Picture">
                  <p:embed/>
                </p:oleObj>
              </mc:Choice>
              <mc:Fallback>
                <p:oleObj r:id="rId6" imgW="3790950" imgH="2006600" progId="Paint.Picture">
                  <p:embed/>
                  <p:pic>
                    <p:nvPicPr>
                      <p:cNvPr id="0" name="图片 2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210" y="4417695"/>
                        <a:ext cx="2513965" cy="1294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876305" y="3684905"/>
            <a:ext cx="20116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/>
              <a:t>相机</a:t>
            </a:r>
            <a:endParaRPr lang="zh-CN" altLang="en-US" dirty="0"/>
          </a:p>
          <a:p>
            <a:pPr algn="ctr"/>
            <a:r>
              <a:rPr lang="zh-CN" altLang="en-US" sz="1600" dirty="0"/>
              <a:t>分辨率、帧数、接口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5035" y="5712460"/>
            <a:ext cx="2011680" cy="614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/>
              <a:t>镜头</a:t>
            </a:r>
            <a:endParaRPr lang="zh-CN" altLang="en-US"/>
          </a:p>
          <a:p>
            <a:pPr algn="ctr"/>
            <a:r>
              <a:rPr lang="zh-CN" altLang="en-US" sz="1600"/>
              <a:t>焦距、光圈、滤光片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342010" y="1933575"/>
            <a:ext cx="2748915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图片大小</a:t>
            </a:r>
          </a:p>
          <a:p>
            <a:pPr algn="ctr"/>
            <a:r>
              <a:rPr lang="zh-CN" altLang="en-US" sz="1600" dirty="0"/>
              <a:t>修改图片大小，使图片适合处理</a:t>
            </a:r>
          </a:p>
          <a:p>
            <a:pPr algn="ctr"/>
            <a:r>
              <a:rPr lang="zh-CN" altLang="en-US" b="1" dirty="0"/>
              <a:t>直方图均衡化</a:t>
            </a:r>
            <a:endParaRPr lang="zh-CN" altLang="en-US" sz="1600" dirty="0"/>
          </a:p>
          <a:p>
            <a:pPr algn="ctr"/>
            <a:r>
              <a:rPr lang="zh-CN" altLang="en-US" sz="1600" dirty="0"/>
              <a:t>调整图片整体亮度，让图片不同亮度的区域</a:t>
            </a:r>
          </a:p>
          <a:p>
            <a:pPr algn="ctr"/>
            <a:r>
              <a:rPr lang="en-US" altLang="zh-CN" b="1" dirty="0"/>
              <a:t>...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rcRect l="9732" t="6619" r="8071" b="5262"/>
          <a:stretch>
            <a:fillRect/>
          </a:stretch>
        </p:blipFill>
        <p:spPr>
          <a:xfrm>
            <a:off x="3342010" y="3840480"/>
            <a:ext cx="2748280" cy="13493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rcRect l="9107" t="4976" r="6821" b="5786"/>
          <a:stretch>
            <a:fillRect/>
          </a:stretch>
        </p:blipFill>
        <p:spPr>
          <a:xfrm>
            <a:off x="3342645" y="5278120"/>
            <a:ext cx="2748280" cy="121221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285870" y="1913255"/>
            <a:ext cx="274891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OpenCV</a:t>
            </a:r>
            <a:endParaRPr lang="zh-CN" altLang="en-US" b="1"/>
          </a:p>
          <a:p>
            <a:pPr algn="ctr"/>
            <a:r>
              <a:rPr lang="zh-CN" altLang="en-US" sz="1600"/>
              <a:t>计算机视觉、机器学习算法库，以传统图像处理算法为主</a:t>
            </a:r>
          </a:p>
          <a:p>
            <a:pPr algn="ctr"/>
            <a:r>
              <a:rPr lang="zh-CN" altLang="en-US" b="1"/>
              <a:t>神经网络</a:t>
            </a:r>
            <a:endParaRPr lang="zh-CN" altLang="en-US" sz="1600"/>
          </a:p>
          <a:p>
            <a:pPr algn="ctr"/>
            <a:r>
              <a:rPr lang="zh-CN" altLang="en-US" sz="1600"/>
              <a:t>根据训练集数据自动调整网络参数，达到目标识别的目的</a:t>
            </a:r>
          </a:p>
          <a:p>
            <a:pPr algn="ctr"/>
            <a:r>
              <a:rPr lang="en-US" altLang="zh-CN" b="1"/>
              <a:t>...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870" y="4344670"/>
            <a:ext cx="2788920" cy="214566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9473570" y="1927225"/>
            <a:ext cx="1814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电机</a:t>
            </a:r>
          </a:p>
          <a:p>
            <a:pPr algn="ctr"/>
            <a:r>
              <a:rPr lang="zh-CN" altLang="en-US" b="1" dirty="0"/>
              <a:t>手抓</a:t>
            </a:r>
            <a:endParaRPr lang="zh-CN" altLang="en-US" sz="1600" dirty="0"/>
          </a:p>
          <a:p>
            <a:pPr algn="ctr"/>
            <a:r>
              <a:rPr lang="zh-CN" altLang="en-US" b="1" dirty="0"/>
              <a:t>云台</a:t>
            </a:r>
          </a:p>
          <a:p>
            <a:pPr algn="ctr"/>
            <a:r>
              <a:rPr lang="en-US" altLang="zh-CN" b="1" dirty="0"/>
              <a:t>...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DBA9659-D41E-4350-A97D-8863BC7E17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982" y="4325419"/>
            <a:ext cx="2860887" cy="21456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69" y="148590"/>
            <a:ext cx="7140363" cy="7626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RoboMasterEP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摄像头图像获取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3002064-BC5D-4823-9140-0EE6C660D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463" y="871150"/>
            <a:ext cx="10290464" cy="56938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robomaster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robot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cv2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np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sys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if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__name__ == 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‘</a:t>
            </a:r>
            <a:r>
              <a:rPr lang="zh-CN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__main__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’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ep_robot = robot.Robot()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ep_robot.initialize(</a:t>
            </a:r>
            <a:r>
              <a:rPr lang="zh-CN" altLang="zh-CN" sz="1400" dirty="0">
                <a:solidFill>
                  <a:srgbClr val="660099"/>
                </a:solidFill>
                <a:latin typeface="Arial Unicode MS"/>
                <a:ea typeface="JetBrains Mono"/>
              </a:rPr>
              <a:t>conn_type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=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“</a:t>
            </a:r>
            <a:r>
              <a:rPr lang="en-US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ap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”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ep_camera = ep_robot.camera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初始化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Camera</a:t>
            </a:r>
            <a:endParaRPr lang="zh-CN" altLang="zh-CN" sz="36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ep_camera.start_video_stream(</a:t>
            </a:r>
            <a:r>
              <a:rPr lang="zh-CN" altLang="zh-CN" sz="1400" dirty="0">
                <a:solidFill>
                  <a:srgbClr val="660099"/>
                </a:solidFill>
                <a:latin typeface="Arial Unicode MS"/>
                <a:ea typeface="JetBrains Mono"/>
              </a:rPr>
              <a:t>display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=</a:t>
            </a: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False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启动视频流</a:t>
            </a:r>
            <a:endParaRPr lang="zh-CN" altLang="zh-CN" sz="3600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while True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: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   </a:t>
            </a: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try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: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试运行，代码出错则跳入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except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  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读入图像</a:t>
            </a:r>
            <a:br>
              <a:rPr lang="zh-CN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 img = ep_camera.read_cv2_image(</a:t>
            </a:r>
            <a:r>
              <a:rPr lang="zh-CN" altLang="zh-CN" sz="1400" dirty="0">
                <a:solidFill>
                  <a:srgbClr val="660099"/>
                </a:solidFill>
                <a:latin typeface="Arial Unicode MS"/>
                <a:ea typeface="JetBrains Mono"/>
              </a:rPr>
              <a:t>strategy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=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“</a:t>
            </a:r>
            <a:r>
              <a:rPr lang="zh-CN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newest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”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 img = cv2.resize(img, (</a:t>
            </a:r>
            <a:r>
              <a:rPr lang="zh-CN" altLang="zh-CN" sz="1400" dirty="0">
                <a:solidFill>
                  <a:srgbClr val="0000FF"/>
                </a:solidFill>
                <a:latin typeface="Arial Unicode MS"/>
                <a:ea typeface="JetBrains Mono"/>
              </a:rPr>
              <a:t>320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, </a:t>
            </a:r>
            <a:r>
              <a:rPr lang="zh-CN" altLang="zh-CN" sz="1400" dirty="0">
                <a:solidFill>
                  <a:srgbClr val="0000FF"/>
                </a:solidFill>
                <a:latin typeface="Arial Unicode MS"/>
                <a:ea typeface="JetBrains Mono"/>
              </a:rPr>
              <a:t>180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图像大小设置为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320×180</a:t>
            </a:r>
            <a:endParaRPr lang="zh-CN" altLang="zh-CN" sz="3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# </a:t>
            </a:r>
            <a:r>
              <a:rPr lang="zh-CN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显示</a:t>
            </a:r>
            <a:br>
              <a:rPr lang="zh-CN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 cv2.imshow(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‘</a:t>
            </a:r>
            <a:r>
              <a:rPr lang="zh-CN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RoboMaster EP Vedio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’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, img)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新窗口中显示图片，参数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为窗口名称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cv2.waitKey(</a:t>
            </a:r>
            <a:r>
              <a:rPr lang="zh-CN" altLang="zh-CN" sz="1400" dirty="0">
                <a:solidFill>
                  <a:srgbClr val="0000FF"/>
                </a:solidFill>
                <a:latin typeface="Arial Unicode MS"/>
                <a:ea typeface="JetBrains Mono"/>
              </a:rPr>
              <a:t>1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延时</a:t>
            </a:r>
            <a:r>
              <a:rPr lang="en-US" altLang="zh-CN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1ms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</a:t>
            </a: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except </a:t>
            </a:r>
            <a:r>
              <a:rPr lang="zh-CN" altLang="zh-CN" sz="1400" dirty="0">
                <a:solidFill>
                  <a:srgbClr val="000080"/>
                </a:solidFill>
                <a:latin typeface="Arial Unicode MS"/>
                <a:ea typeface="JetBrains Mono"/>
              </a:rPr>
              <a:t>KeyboardInterrupt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: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用户按下</a:t>
            </a:r>
            <a:r>
              <a:rPr lang="en-US" altLang="zh-CN" sz="1400" i="1" dirty="0" err="1">
                <a:solidFill>
                  <a:srgbClr val="808080"/>
                </a:solidFill>
                <a:latin typeface="宋体" panose="02010600030101010101" pitchFamily="2" charset="-122"/>
              </a:rPr>
              <a:t>Ctrl+c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后抛出此异常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ep_camera.stop_video_stream()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停止视频流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ep_robot.close()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80"/>
                </a:solidFill>
                <a:latin typeface="Arial Unicode MS"/>
                <a:ea typeface="JetBrains Mono"/>
              </a:rPr>
              <a:t>print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‘</a:t>
            </a:r>
            <a:r>
              <a:rPr lang="zh-CN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User Interrupt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’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cv2.destroyAllWindows()</a:t>
            </a:r>
            <a:r>
              <a:rPr lang="zh-CN" altLang="zh-CN" sz="14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400" i="1" dirty="0">
                <a:solidFill>
                  <a:srgbClr val="808080"/>
                </a:solidFill>
                <a:latin typeface="宋体" panose="02010600030101010101" pitchFamily="2" charset="-122"/>
              </a:rPr>
              <a:t>销毁图片显示窗口，释放资源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</a:t>
            </a:r>
            <a: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  <a:t>break</a:t>
            </a:r>
            <a:br>
              <a:rPr lang="zh-CN" altLang="zh-CN" sz="1400" b="1" dirty="0">
                <a:solidFill>
                  <a:srgbClr val="00008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</a:t>
            </a:r>
            <a:r>
              <a:rPr lang="zh-CN" altLang="zh-CN" sz="1400" dirty="0">
                <a:solidFill>
                  <a:srgbClr val="000080"/>
                </a:solidFill>
                <a:latin typeface="Arial Unicode MS"/>
                <a:ea typeface="JetBrains Mono"/>
              </a:rPr>
              <a:t>print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(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‘</a:t>
            </a:r>
            <a:r>
              <a:rPr lang="zh-CN" altLang="zh-CN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quit</a:t>
            </a:r>
            <a:r>
              <a:rPr lang="zh-CN" altLang="en-US" sz="1400" b="1" dirty="0">
                <a:solidFill>
                  <a:srgbClr val="008080"/>
                </a:solidFill>
                <a:latin typeface="Arial Unicode MS"/>
                <a:ea typeface="JetBrains Mono"/>
              </a:rPr>
              <a:t>’</a:t>
            </a: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)</a:t>
            </a:r>
            <a:b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Arial Unicode MS"/>
                <a:ea typeface="JetBrains Mono"/>
              </a:rPr>
              <a:t>    sys.exit()</a:t>
            </a:r>
            <a:r>
              <a:rPr lang="zh-CN" altLang="en-US" sz="1400" dirty="0">
                <a:solidFill>
                  <a:srgbClr val="000000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1400" i="1" dirty="0">
                <a:solidFill>
                  <a:srgbClr val="808080"/>
                </a:solidFill>
                <a:latin typeface="Arial Unicode MS"/>
              </a:rPr>
              <a:t># </a:t>
            </a:r>
            <a:r>
              <a:rPr lang="zh-CN" altLang="en-US" sz="1400" i="1" dirty="0">
                <a:solidFill>
                  <a:srgbClr val="808080"/>
                </a:solidFill>
                <a:latin typeface="Arial Unicode MS"/>
              </a:rPr>
              <a:t>退出程序</a:t>
            </a:r>
            <a:endParaRPr lang="zh-CN" altLang="zh-CN" sz="1400" i="1" dirty="0">
              <a:solidFill>
                <a:srgbClr val="808080"/>
              </a:solidFill>
              <a:latin typeface="Arial Unicode MS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E048D7E-B251-45A5-8B39-C39AE5626A48}"/>
              </a:ext>
            </a:extLst>
          </p:cNvPr>
          <p:cNvSpPr/>
          <p:nvPr/>
        </p:nvSpPr>
        <p:spPr>
          <a:xfrm>
            <a:off x="1411331" y="3615387"/>
            <a:ext cx="4428551" cy="208528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436B311-3A72-4D28-884E-E01724646AE6}"/>
              </a:ext>
            </a:extLst>
          </p:cNvPr>
          <p:cNvSpPr/>
          <p:nvPr/>
        </p:nvSpPr>
        <p:spPr>
          <a:xfrm>
            <a:off x="6485750" y="2589719"/>
            <a:ext cx="3903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Lato"/>
              </a:rPr>
              <a:t>读取一帧图像</a:t>
            </a:r>
            <a:endParaRPr lang="en-US" altLang="zh-CN" dirty="0">
              <a:solidFill>
                <a:srgbClr val="00B0F0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B0F0"/>
                </a:solidFill>
                <a:latin typeface="Lato"/>
              </a:rPr>
              <a:t>strategy</a:t>
            </a:r>
            <a:r>
              <a:rPr lang="en-US" altLang="zh-CN" dirty="0">
                <a:solidFill>
                  <a:srgbClr val="00B0F0"/>
                </a:solidFill>
                <a:latin typeface="Lato"/>
              </a:rPr>
              <a:t> – </a:t>
            </a:r>
            <a:r>
              <a:rPr lang="en-US" altLang="zh-CN" dirty="0" err="1">
                <a:solidFill>
                  <a:srgbClr val="00B0F0"/>
                </a:solidFill>
                <a:latin typeface="Lato"/>
              </a:rPr>
              <a:t>enum</a:t>
            </a:r>
            <a:r>
              <a:rPr lang="en-US" altLang="zh-CN" dirty="0">
                <a:solidFill>
                  <a:srgbClr val="00B0F0"/>
                </a:solidFill>
                <a:latin typeface="Lato"/>
              </a:rPr>
              <a:t>: (“pipeline”, “newest”)</a:t>
            </a:r>
            <a:r>
              <a:rPr lang="zh-CN" altLang="en-US" dirty="0">
                <a:solidFill>
                  <a:srgbClr val="00B0F0"/>
                </a:solidFill>
                <a:latin typeface="Lato"/>
              </a:rPr>
              <a:t>，读取帧策略：</a:t>
            </a:r>
            <a:r>
              <a:rPr lang="en-US" altLang="zh-CN" dirty="0">
                <a:solidFill>
                  <a:srgbClr val="00B0F0"/>
                </a:solidFill>
                <a:latin typeface="Lato"/>
              </a:rPr>
              <a:t>pipeline </a:t>
            </a:r>
            <a:r>
              <a:rPr lang="zh-CN" altLang="en-US" dirty="0">
                <a:solidFill>
                  <a:srgbClr val="00B0F0"/>
                </a:solidFill>
                <a:latin typeface="Lato"/>
              </a:rPr>
              <a:t>依次读取缓存的帧信息，</a:t>
            </a:r>
            <a:r>
              <a:rPr lang="en-US" altLang="zh-CN" dirty="0">
                <a:solidFill>
                  <a:srgbClr val="00B0F0"/>
                </a:solidFill>
                <a:latin typeface="Lato"/>
              </a:rPr>
              <a:t>newest </a:t>
            </a:r>
            <a:r>
              <a:rPr lang="zh-CN" altLang="en-US" dirty="0">
                <a:solidFill>
                  <a:srgbClr val="00B0F0"/>
                </a:solidFill>
                <a:latin typeface="Lato"/>
              </a:rPr>
              <a:t>获取最新的一帧 数据，会清空旧的数据帧</a:t>
            </a:r>
            <a:endParaRPr lang="zh-CN" altLang="en-US" b="0" i="0" dirty="0">
              <a:solidFill>
                <a:srgbClr val="00B0F0"/>
              </a:solidFill>
              <a:effectLst/>
              <a:latin typeface="Lato"/>
            </a:endParaRPr>
          </a:p>
        </p:txBody>
      </p:sp>
      <p:sp>
        <p:nvSpPr>
          <p:cNvPr id="20" name="弧形 19">
            <a:extLst>
              <a:ext uri="{FF2B5EF4-FFF2-40B4-BE49-F238E27FC236}">
                <a16:creationId xmlns:a16="http://schemas.microsoft.com/office/drawing/2014/main" id="{DE619C6A-B269-423E-93D3-0344C6278C93}"/>
              </a:ext>
            </a:extLst>
          </p:cNvPr>
          <p:cNvSpPr/>
          <p:nvPr/>
        </p:nvSpPr>
        <p:spPr>
          <a:xfrm rot="19898510">
            <a:off x="5225691" y="3603083"/>
            <a:ext cx="1306598" cy="134152"/>
          </a:xfrm>
          <a:prstGeom prst="arc">
            <a:avLst/>
          </a:prstGeom>
          <a:ln w="222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69" y="148590"/>
            <a:ext cx="7140363" cy="7626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图像处理基础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图像的表示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01D3C9-FB5D-4154-AA55-D6B1930C2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8" y="1587255"/>
            <a:ext cx="4493580" cy="368349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8A92A31-4274-4404-82C0-536A9AD3A6CB}"/>
              </a:ext>
            </a:extLst>
          </p:cNvPr>
          <p:cNvSpPr txBox="1"/>
          <p:nvPr/>
        </p:nvSpPr>
        <p:spPr>
          <a:xfrm>
            <a:off x="410417" y="5394325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图像可以看成是由像素组成的二维数组</a:t>
            </a:r>
          </a:p>
          <a:p>
            <a:pPr algn="ctr"/>
            <a:r>
              <a:rPr lang="zh-CN" altLang="en-US" dirty="0"/>
              <a:t>左上角为</a:t>
            </a:r>
            <a:r>
              <a:rPr lang="en-US" altLang="zh-CN" dirty="0"/>
              <a:t>(0,0)</a:t>
            </a:r>
            <a:r>
              <a:rPr lang="zh-CN" altLang="en-US" dirty="0"/>
              <a:t>，水平方向为</a:t>
            </a:r>
            <a:r>
              <a:rPr lang="en-US" altLang="zh-CN" dirty="0"/>
              <a:t>x</a:t>
            </a:r>
            <a:r>
              <a:rPr lang="zh-CN" altLang="en-US" dirty="0"/>
              <a:t>，垂直方向为</a:t>
            </a:r>
            <a:r>
              <a:rPr lang="en-US" altLang="zh-CN" dirty="0"/>
              <a:t>y</a:t>
            </a:r>
          </a:p>
          <a:p>
            <a:pPr algn="ctr"/>
            <a:r>
              <a:rPr lang="zh-CN" altLang="en-US" dirty="0"/>
              <a:t>可以通过遍历这个二维数组来遍历整个图像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E37F094-E0EF-4AD0-863C-97FDE4C53130}"/>
              </a:ext>
            </a:extLst>
          </p:cNvPr>
          <p:cNvGrpSpPr/>
          <p:nvPr/>
        </p:nvGrpSpPr>
        <p:grpSpPr>
          <a:xfrm>
            <a:off x="5280480" y="1826561"/>
            <a:ext cx="6487640" cy="3204878"/>
            <a:chOff x="5424857" y="1826561"/>
            <a:chExt cx="6487640" cy="32048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9BB6F2F-891E-4062-821E-6EA1F302F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00" t="7846" b="5434"/>
            <a:stretch/>
          </p:blipFill>
          <p:spPr>
            <a:xfrm>
              <a:off x="7569674" y="1826561"/>
              <a:ext cx="4342823" cy="320487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48BAF30-8240-4957-A305-F901F0261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493" t="8963" r="22049" b="4813"/>
            <a:stretch/>
          </p:blipFill>
          <p:spPr>
            <a:xfrm>
              <a:off x="5424857" y="1826561"/>
              <a:ext cx="2125567" cy="3204878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9D759FF9-7430-4041-B912-6487FA2CF348}"/>
              </a:ext>
            </a:extLst>
          </p:cNvPr>
          <p:cNvSpPr txBox="1"/>
          <p:nvPr/>
        </p:nvSpPr>
        <p:spPr>
          <a:xfrm>
            <a:off x="6020097" y="5394325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彩色</a:t>
            </a:r>
            <a:endParaRPr lang="en-US" altLang="zh-CN" dirty="0"/>
          </a:p>
          <a:p>
            <a:pPr algn="ctr"/>
            <a:r>
              <a:rPr lang="en-US" altLang="zh-CN" dirty="0"/>
              <a:t>RGB</a:t>
            </a:r>
          </a:p>
          <a:p>
            <a:pPr algn="ctr"/>
            <a:r>
              <a:rPr lang="en-US" altLang="zh-CN" dirty="0"/>
              <a:t>HSV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E49DF6-C168-469B-A109-D3642D5D919A}"/>
              </a:ext>
            </a:extLst>
          </p:cNvPr>
          <p:cNvSpPr txBox="1"/>
          <p:nvPr/>
        </p:nvSpPr>
        <p:spPr>
          <a:xfrm>
            <a:off x="8097578" y="5532824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灰度</a:t>
            </a:r>
            <a:endParaRPr lang="en-US" altLang="zh-CN" dirty="0"/>
          </a:p>
          <a:p>
            <a:pPr algn="ctr"/>
            <a:r>
              <a:rPr lang="en-US" altLang="zh-CN" dirty="0"/>
              <a:t>0-255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2D1E5-6BD8-47F3-BEA6-8FE9CA193C42}"/>
              </a:ext>
            </a:extLst>
          </p:cNvPr>
          <p:cNvSpPr txBox="1"/>
          <p:nvPr/>
        </p:nvSpPr>
        <p:spPr>
          <a:xfrm>
            <a:off x="10312235" y="5532823"/>
            <a:ext cx="64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黑白</a:t>
            </a:r>
            <a:endParaRPr lang="en-US" altLang="zh-CN" dirty="0"/>
          </a:p>
          <a:p>
            <a:pPr algn="ctr"/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69618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6189045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图像处理基础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CA0B27-B982-432B-9D5A-88798B52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92" y="1234986"/>
            <a:ext cx="3919596" cy="364485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0FD6C1A3-E21F-494A-A2F5-B6FA7FD4EDF6}"/>
              </a:ext>
            </a:extLst>
          </p:cNvPr>
          <p:cNvGrpSpPr/>
          <p:nvPr/>
        </p:nvGrpSpPr>
        <p:grpSpPr>
          <a:xfrm>
            <a:off x="4722023" y="1234986"/>
            <a:ext cx="7035097" cy="3644859"/>
            <a:chOff x="4722023" y="1234986"/>
            <a:chExt cx="7035097" cy="364485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C467B88-1261-46D2-9AB3-C42D4482F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90246" y="1234986"/>
              <a:ext cx="3266874" cy="364485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F4D052-AA33-47C1-9671-28312FBF7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2023" y="1234986"/>
              <a:ext cx="3768224" cy="3644859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D519B0D-B30A-4E31-8D6A-BFAE1169C273}"/>
              </a:ext>
            </a:extLst>
          </p:cNvPr>
          <p:cNvSpPr txBox="1"/>
          <p:nvPr/>
        </p:nvSpPr>
        <p:spPr>
          <a:xfrm>
            <a:off x="402288" y="4879844"/>
            <a:ext cx="42798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RGB</a:t>
            </a:r>
          </a:p>
          <a:p>
            <a:pPr algn="ctr"/>
            <a:r>
              <a:rPr lang="zh-CN" altLang="en-US" dirty="0"/>
              <a:t>每个像素使用</a:t>
            </a:r>
            <a:r>
              <a:rPr lang="en-US" altLang="zh-CN" dirty="0"/>
              <a:t>3</a:t>
            </a:r>
            <a:r>
              <a:rPr lang="zh-CN" altLang="en-US" dirty="0"/>
              <a:t>个字节分别存放</a:t>
            </a:r>
            <a:r>
              <a:rPr lang="en-US" altLang="zh-CN" dirty="0"/>
              <a:t>RGB</a:t>
            </a:r>
            <a:r>
              <a:rPr lang="zh-CN" altLang="en-US" dirty="0"/>
              <a:t>的值</a:t>
            </a:r>
            <a:endParaRPr lang="en-US" altLang="zh-CN" dirty="0"/>
          </a:p>
          <a:p>
            <a:pPr algn="ctr"/>
            <a:r>
              <a:rPr lang="en-US" altLang="zh-CN" dirty="0"/>
              <a:t>R: 0-255</a:t>
            </a:r>
            <a:r>
              <a:rPr lang="zh-CN" altLang="en-US" dirty="0"/>
              <a:t>，</a:t>
            </a:r>
            <a:r>
              <a:rPr lang="en-US" altLang="zh-CN" dirty="0"/>
              <a:t>G: 0-255</a:t>
            </a:r>
            <a:r>
              <a:rPr lang="zh-CN" altLang="en-US" dirty="0"/>
              <a:t>，</a:t>
            </a:r>
            <a:r>
              <a:rPr lang="en-US" altLang="zh-CN" dirty="0"/>
              <a:t>B: 0-255</a:t>
            </a:r>
          </a:p>
          <a:p>
            <a:pPr algn="ctr"/>
            <a:r>
              <a:rPr lang="zh-CN" altLang="en-US" dirty="0"/>
              <a:t>数值越大，相应颜色分类越大</a:t>
            </a:r>
            <a:endParaRPr lang="en-US" altLang="zh-CN" dirty="0"/>
          </a:p>
          <a:p>
            <a:pPr algn="ctr"/>
            <a:r>
              <a:rPr lang="en-US" altLang="zh-CN" dirty="0"/>
              <a:t>[0,0,0]</a:t>
            </a:r>
            <a:r>
              <a:rPr lang="zh-CN" altLang="en-US" dirty="0"/>
              <a:t>为黑、</a:t>
            </a:r>
            <a:r>
              <a:rPr lang="en-US" altLang="zh-CN" dirty="0"/>
              <a:t>[255,255,255]</a:t>
            </a:r>
            <a:r>
              <a:rPr lang="zh-CN" altLang="en-US" dirty="0"/>
              <a:t>为白</a:t>
            </a:r>
            <a:endParaRPr lang="en-US" altLang="zh-CN" dirty="0"/>
          </a:p>
          <a:p>
            <a:pPr algn="ctr"/>
            <a:r>
              <a:rPr lang="en-US" altLang="zh-CN" dirty="0"/>
              <a:t>OpenCV</a:t>
            </a:r>
            <a:r>
              <a:rPr lang="zh-CN" altLang="en-US" dirty="0"/>
              <a:t>中默认使用的是</a:t>
            </a:r>
            <a:r>
              <a:rPr lang="en-US" altLang="zh-CN" dirty="0"/>
              <a:t>BGR</a:t>
            </a:r>
            <a:r>
              <a:rPr lang="zh-CN" altLang="en-US" dirty="0"/>
              <a:t>，不是</a:t>
            </a:r>
            <a:r>
              <a:rPr lang="en-US" altLang="zh-CN" dirty="0"/>
              <a:t>RGB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19171A-CD25-4B6D-B477-8B0D47A22F1D}"/>
              </a:ext>
            </a:extLst>
          </p:cNvPr>
          <p:cNvSpPr txBox="1"/>
          <p:nvPr/>
        </p:nvSpPr>
        <p:spPr>
          <a:xfrm>
            <a:off x="5645025" y="4879844"/>
            <a:ext cx="5085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HSV</a:t>
            </a:r>
          </a:p>
          <a:p>
            <a:pPr algn="ctr"/>
            <a:r>
              <a:rPr lang="en-US" altLang="zh-CN" dirty="0"/>
              <a:t>H:</a:t>
            </a:r>
            <a:r>
              <a:rPr lang="zh-CN" altLang="en-US" dirty="0"/>
              <a:t>色调，红、绿、蓝三色分布在</a:t>
            </a:r>
            <a:r>
              <a:rPr lang="en-US" altLang="zh-CN" dirty="0"/>
              <a:t>0-360°</a:t>
            </a:r>
            <a:r>
              <a:rPr lang="zh-CN" altLang="en-US" dirty="0"/>
              <a:t>的范围内</a:t>
            </a:r>
            <a:endParaRPr lang="en-US" altLang="zh-CN" dirty="0"/>
          </a:p>
          <a:p>
            <a:pPr algn="ctr"/>
            <a:r>
              <a:rPr lang="en-US" altLang="zh-CN" dirty="0"/>
              <a:t>S:</a:t>
            </a:r>
            <a:r>
              <a:rPr lang="zh-CN" altLang="en-US" dirty="0"/>
              <a:t>饱和度，颜色的饱满程度</a:t>
            </a:r>
            <a:endParaRPr lang="en-US" altLang="zh-CN" dirty="0"/>
          </a:p>
          <a:p>
            <a:pPr algn="ctr"/>
            <a:r>
              <a:rPr lang="en-US" altLang="zh-CN" dirty="0"/>
              <a:t>V:</a:t>
            </a:r>
            <a:r>
              <a:rPr lang="zh-CN" altLang="en-US" dirty="0"/>
              <a:t>亮度，颜色的明暗程度</a:t>
            </a:r>
            <a:endParaRPr lang="en-US" altLang="zh-CN" dirty="0"/>
          </a:p>
          <a:p>
            <a:pPr algn="ctr"/>
            <a:r>
              <a:rPr lang="zh-CN" altLang="en-US" dirty="0"/>
              <a:t>不同工具中</a:t>
            </a:r>
            <a:r>
              <a:rPr lang="en-US" altLang="zh-CN" dirty="0"/>
              <a:t>HSV</a:t>
            </a:r>
            <a:r>
              <a:rPr lang="zh-CN" altLang="en-US" dirty="0"/>
              <a:t>的取值范围不同</a:t>
            </a:r>
            <a:endParaRPr lang="en-US" altLang="zh-CN" dirty="0"/>
          </a:p>
          <a:p>
            <a:pPr algn="ctr"/>
            <a:r>
              <a:rPr lang="en-US" altLang="zh-CN" dirty="0"/>
              <a:t>OpenCV</a:t>
            </a:r>
            <a:r>
              <a:rPr lang="zh-CN" altLang="en-US" dirty="0"/>
              <a:t>中</a:t>
            </a:r>
            <a:r>
              <a:rPr lang="en-US" altLang="zh-CN" dirty="0"/>
              <a:t>H:[0,179]</a:t>
            </a:r>
            <a:r>
              <a:rPr lang="zh-CN" altLang="en-US" dirty="0"/>
              <a:t>，</a:t>
            </a:r>
            <a:r>
              <a:rPr lang="en-US" altLang="zh-CN" dirty="0"/>
              <a:t>S:[0,255]</a:t>
            </a:r>
            <a:r>
              <a:rPr lang="zh-CN" altLang="en-US" dirty="0"/>
              <a:t>，</a:t>
            </a:r>
            <a:r>
              <a:rPr lang="en-US" altLang="zh-CN" dirty="0"/>
              <a:t>V:[0,255]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9423134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颜色空间对比实验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C526552-C53F-4E0A-B2AC-A1C006D9BC61}"/>
              </a:ext>
            </a:extLst>
          </p:cNvPr>
          <p:cNvGrpSpPr/>
          <p:nvPr/>
        </p:nvGrpSpPr>
        <p:grpSpPr>
          <a:xfrm>
            <a:off x="701803" y="1074295"/>
            <a:ext cx="10752259" cy="5316880"/>
            <a:chOff x="932810" y="1606567"/>
            <a:chExt cx="9800622" cy="470941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9D3F82C-03F5-429C-BAE6-65CF3080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810" y="1606568"/>
              <a:ext cx="3266874" cy="3644859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843BAAE3-CA37-4692-B1B3-440E31440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66558" y="1606569"/>
              <a:ext cx="3266874" cy="3644859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3748530-D3C7-41CB-95F4-77935F607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99684" y="1606567"/>
              <a:ext cx="3266874" cy="3644859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C7AC7D-5D9F-4267-9356-EB58ACEF81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0000" t="69222" r="2465" b="9486"/>
            <a:stretch/>
          </p:blipFill>
          <p:spPr>
            <a:xfrm>
              <a:off x="932811" y="5251426"/>
              <a:ext cx="3266874" cy="1064551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57EC7DD-2B79-432E-86C0-02BE81B2889A}"/>
                </a:ext>
              </a:extLst>
            </p:cNvPr>
            <p:cNvSpPr/>
            <p:nvPr/>
          </p:nvSpPr>
          <p:spPr>
            <a:xfrm>
              <a:off x="1876925" y="2762452"/>
              <a:ext cx="346509" cy="22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F5F1F58-4377-4255-8E5B-BFA5EE723D57}"/>
                </a:ext>
              </a:extLst>
            </p:cNvPr>
            <p:cNvSpPr/>
            <p:nvPr/>
          </p:nvSpPr>
          <p:spPr>
            <a:xfrm>
              <a:off x="5157538" y="2760846"/>
              <a:ext cx="346509" cy="22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B7CD684-FF53-409B-B77D-A426A08F2528}"/>
                </a:ext>
              </a:extLst>
            </p:cNvPr>
            <p:cNvSpPr/>
            <p:nvPr/>
          </p:nvSpPr>
          <p:spPr>
            <a:xfrm>
              <a:off x="8418895" y="2778494"/>
              <a:ext cx="346509" cy="22138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1CC9594-B12D-416B-8003-4FABE0163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0072" t="69190" r="2598" b="9655"/>
            <a:stretch/>
          </p:blipFill>
          <p:spPr>
            <a:xfrm>
              <a:off x="4199683" y="5251426"/>
              <a:ext cx="3266874" cy="106226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FC2E583-F78A-4BE8-A444-182A3597F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9910" t="69100" r="2828" b="9501"/>
            <a:stretch/>
          </p:blipFill>
          <p:spPr>
            <a:xfrm>
              <a:off x="7466557" y="5269074"/>
              <a:ext cx="3266872" cy="1044616"/>
            </a:xfrm>
            <a:prstGeom prst="rect">
              <a:avLst/>
            </a:prstGeom>
          </p:spPr>
        </p:pic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41138E5-23B2-4538-B17C-8E7DFFC43408}"/>
              </a:ext>
            </a:extLst>
          </p:cNvPr>
          <p:cNvSpPr txBox="1"/>
          <p:nvPr/>
        </p:nvSpPr>
        <p:spPr>
          <a:xfrm>
            <a:off x="57751" y="6488668"/>
            <a:ext cx="796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注：该实验使用</a:t>
            </a:r>
            <a:r>
              <a:rPr lang="en-US" altLang="zh-CN" dirty="0"/>
              <a:t>windows</a:t>
            </a:r>
            <a:r>
              <a:rPr lang="zh-CN" altLang="en-US" dirty="0"/>
              <a:t>“画图”对颜色进行测量，</a:t>
            </a:r>
            <a:r>
              <a:rPr lang="en-US" altLang="zh-CN" dirty="0"/>
              <a:t>HSV</a:t>
            </a:r>
            <a:r>
              <a:rPr lang="zh-CN" altLang="en-US" dirty="0"/>
              <a:t>的取值范围均为</a:t>
            </a:r>
            <a:r>
              <a:rPr lang="en-US" altLang="zh-CN" dirty="0"/>
              <a:t>0-240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9423134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阈值化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0A1395-B3B1-48ED-A354-3AD5F7D77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80" y="2119248"/>
            <a:ext cx="6875197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cv2 </a:t>
            </a:r>
            <a:r>
              <a:rPr lang="zh-CN" altLang="zh-CN" sz="1600" b="1" dirty="0">
                <a:solidFill>
                  <a:srgbClr val="000080"/>
                </a:solidFill>
                <a:latin typeface="Arial Unicode MS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cv</a:t>
            </a:r>
            <a:b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</a:br>
            <a:r>
              <a:rPr lang="zh-CN" altLang="zh-CN" sz="1600" b="1" dirty="0">
                <a:solidFill>
                  <a:srgbClr val="000080"/>
                </a:solidFill>
                <a:latin typeface="Arial Unicode MS"/>
                <a:ea typeface="JetBrains Mono"/>
              </a:rPr>
              <a:t>import </a:t>
            </a: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numpy </a:t>
            </a:r>
            <a:r>
              <a:rPr lang="zh-CN" altLang="zh-CN" sz="1600" b="1" dirty="0">
                <a:solidFill>
                  <a:srgbClr val="000080"/>
                </a:solidFill>
                <a:latin typeface="Arial Unicode MS"/>
                <a:ea typeface="JetBrains Mono"/>
              </a:rPr>
              <a:t>as </a:t>
            </a: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np</a:t>
            </a:r>
            <a:endParaRPr lang="en-US" altLang="zh-CN" sz="1600" dirty="0">
              <a:solidFill>
                <a:srgbClr val="000000"/>
              </a:solidFill>
              <a:latin typeface="Arial Unicode MS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000080"/>
              </a:solidFill>
              <a:effectLst/>
              <a:latin typeface="Arial Unicode MS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hsvThreshold(BGRImg, lower, upper):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hsvimg = cv.cvtColor(BGRImg, cv.COLOR_BGR2HSV)</a:t>
            </a:r>
            <a:r>
              <a:rPr lang="zh-CN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en-US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BGR</a:t>
            </a:r>
            <a:r>
              <a:rPr lang="zh-CN" altLang="en-US" sz="1600" i="1" dirty="0">
                <a:solidFill>
                  <a:srgbClr val="808080"/>
                </a:solidFill>
                <a:latin typeface="宋体" panose="02010600030101010101" pitchFamily="2" charset="-122"/>
              </a:rPr>
              <a:t>转</a:t>
            </a:r>
            <a:r>
              <a:rPr lang="en-US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HSV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lower_ = np.array(lower)</a:t>
            </a:r>
            <a:r>
              <a:rPr lang="zh-CN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en-US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List</a:t>
            </a:r>
            <a:r>
              <a:rPr lang="zh-CN" altLang="en-US" sz="1600" i="1" dirty="0">
                <a:solidFill>
                  <a:srgbClr val="808080"/>
                </a:solidFill>
                <a:latin typeface="宋体" panose="02010600030101010101" pitchFamily="2" charset="-122"/>
              </a:rPr>
              <a:t>转</a:t>
            </a:r>
            <a:r>
              <a:rPr lang="en-US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NumPy Array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upper_ = np.array(upper)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mask = cv.inRange(hsvimg, lower_, upper_)</a:t>
            </a:r>
            <a:r>
              <a:rPr lang="zh-CN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 # </a:t>
            </a:r>
            <a:r>
              <a:rPr lang="zh-CN" altLang="en-US" sz="1600" i="1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根据阈值分割图像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mask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阈值化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600" i="1" dirty="0">
                <a:solidFill>
                  <a:srgbClr val="808080"/>
                </a:solidFill>
                <a:latin typeface="Arial Unicode MS"/>
                <a:ea typeface="JetBrains Mono"/>
              </a:rPr>
              <a:t># HSV</a:t>
            </a:r>
            <a:r>
              <a:rPr lang="zh-CN" altLang="zh-CN" sz="1600" i="1" dirty="0">
                <a:solidFill>
                  <a:srgbClr val="808080"/>
                </a:solidFill>
                <a:latin typeface="宋体" panose="02010600030101010101" pitchFamily="2" charset="-122"/>
              </a:rPr>
              <a:t>阈值化，此处注意调参</a:t>
            </a:r>
            <a:endParaRPr kumimoji="0" lang="en-US" altLang="zh-CN" sz="1600" b="0" i="1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mask = hsvThreshold(img, 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190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mask1 = hsvThreshold(img, 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140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190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60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180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mask = mask + mask1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cv.imshow(</a:t>
            </a:r>
            <a:r>
              <a:rPr lang="zh-CN" altLang="zh-CN" sz="1600" b="1" dirty="0">
                <a:solidFill>
                  <a:srgbClr val="008080"/>
                </a:solidFill>
                <a:latin typeface="Arial Unicode MS"/>
                <a:ea typeface="JetBrains Mono"/>
              </a:rPr>
              <a:t>'hsvThreshold'</a:t>
            </a:r>
            <a:r>
              <a:rPr lang="zh-CN" altLang="zh-CN" sz="1600" dirty="0">
                <a:solidFill>
                  <a:srgbClr val="000000"/>
                </a:solidFill>
                <a:latin typeface="Arial Unicode MS"/>
                <a:ea typeface="JetBrains Mono"/>
              </a:rPr>
              <a:t>, mask)</a:t>
            </a:r>
            <a:endParaRPr lang="zh-CN" altLang="zh-CN" sz="40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E36499-7374-4F4D-B5D4-700A38847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07"/>
          <a:stretch/>
        </p:blipFill>
        <p:spPr>
          <a:xfrm>
            <a:off x="7715101" y="3810260"/>
            <a:ext cx="4167287" cy="2333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BE2CD0-B7F3-4C36-B1A4-5B766085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80" y="1103396"/>
            <a:ext cx="2114550" cy="7048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EEF435-1463-4CC0-B405-755DDDA345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116"/>
          <a:stretch/>
        </p:blipFill>
        <p:spPr>
          <a:xfrm>
            <a:off x="7715101" y="868115"/>
            <a:ext cx="4095098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9423134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阶段任务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CCBE940-F39D-4593-87D3-8B7685FC7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从</a:t>
            </a:r>
            <a:r>
              <a:rPr lang="en-US" altLang="zh-CN" dirty="0"/>
              <a:t>EP</a:t>
            </a:r>
            <a:r>
              <a:rPr lang="zh-CN" altLang="en-US" dirty="0"/>
              <a:t>获取带有目标数字卡片的图像，并用阈值化对图像进行分割，尽可能的分离处数字卡片</a:t>
            </a:r>
          </a:p>
        </p:txBody>
      </p:sp>
    </p:spTree>
    <p:extLst>
      <p:ext uri="{BB962C8B-B14F-4D97-AF65-F5344CB8AC3E}">
        <p14:creationId xmlns:p14="http://schemas.microsoft.com/office/powerpoint/2010/main" val="2415595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810,&quot;width&quot;:385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333</Words>
  <Application>Microsoft Office PowerPoint</Application>
  <PresentationFormat>宽屏</PresentationFormat>
  <Paragraphs>75</Paragraphs>
  <Slides>8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 Unicode MS</vt:lpstr>
      <vt:lpstr>JetBrains Mono</vt:lpstr>
      <vt:lpstr>Lato</vt:lpstr>
      <vt:lpstr>宋体</vt:lpstr>
      <vt:lpstr>微软雅黑</vt:lpstr>
      <vt:lpstr>Arial</vt:lpstr>
      <vt:lpstr>Calibri</vt:lpstr>
      <vt:lpstr>Calibri Light</vt:lpstr>
      <vt:lpstr>Office 主题</vt:lpstr>
      <vt:lpstr>Bitmap Image</vt:lpstr>
      <vt:lpstr>机器视觉1</vt:lpstr>
      <vt:lpstr>图像的获取与处理流程</vt:lpstr>
      <vt:lpstr>RoboMasterEP摄像头图像获取</vt:lpstr>
      <vt:lpstr>图像处理基础——图像的表示</vt:lpstr>
      <vt:lpstr>图像处理基础——颜色空间</vt:lpstr>
      <vt:lpstr>颜色空间对比实验</vt:lpstr>
      <vt:lpstr>阈值化</vt:lpstr>
      <vt:lpstr>阶段任务1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欧阳童洁</cp:lastModifiedBy>
  <cp:revision>67</cp:revision>
  <dcterms:created xsi:type="dcterms:W3CDTF">2021-02-06T01:22:00Z</dcterms:created>
  <dcterms:modified xsi:type="dcterms:W3CDTF">2021-05-05T01:57:03Z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BD4364A11F0841EAACE37FC26B9025B5</vt:lpwstr>
  </property>
  <property fmtid="{D5CDD505-2E9C-101B-9397-08002B2CF9AE}" pid="3" name="KSOProductBuildVer">
    <vt:lpwstr>2052-11.1.0.10463</vt:lpwstr>
  </property>
</Properties>
</file>